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70" r:id="rId4"/>
    <p:sldId id="271" r:id="rId5"/>
    <p:sldId id="259" r:id="rId6"/>
    <p:sldId id="257" r:id="rId7"/>
    <p:sldId id="269" r:id="rId8"/>
    <p:sldId id="261" r:id="rId9"/>
    <p:sldId id="262" r:id="rId10"/>
    <p:sldId id="264" r:id="rId11"/>
    <p:sldId id="265" r:id="rId12"/>
    <p:sldId id="266" r:id="rId13"/>
    <p:sldId id="272" r:id="rId14"/>
    <p:sldId id="278" r:id="rId15"/>
    <p:sldId id="267" r:id="rId16"/>
    <p:sldId id="277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9"/>
    <p:restoredTop sz="94534"/>
  </p:normalViewPr>
  <p:slideViewPr>
    <p:cSldViewPr snapToGrid="0" snapToObjects="1">
      <p:cViewPr varScale="1">
        <p:scale>
          <a:sx n="79" d="100"/>
          <a:sy n="79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59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51D78-ED44-B241-954F-37B80DB5C317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117D4-8204-2F49-837B-27EA6982A67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Sustainable</a:t>
          </a:r>
        </a:p>
        <a:p>
          <a:r>
            <a:rPr lang="en-US" b="1" dirty="0">
              <a:solidFill>
                <a:schemeClr val="tx1"/>
              </a:solidFill>
            </a:rPr>
            <a:t>Living</a:t>
          </a:r>
        </a:p>
      </dgm:t>
    </dgm:pt>
    <dgm:pt modelId="{DFCCBF52-A598-DE47-AF1A-93319E91DB94}" type="parTrans" cxnId="{E7EC2AD7-0599-BE4F-90BE-91A873A68937}">
      <dgm:prSet/>
      <dgm:spPr/>
      <dgm:t>
        <a:bodyPr/>
        <a:lstStyle/>
        <a:p>
          <a:endParaRPr lang="en-US"/>
        </a:p>
      </dgm:t>
    </dgm:pt>
    <dgm:pt modelId="{E1803956-9851-4E42-8CF3-CA3D45978A3D}" type="sibTrans" cxnId="{E7EC2AD7-0599-BE4F-90BE-91A873A68937}">
      <dgm:prSet/>
      <dgm:spPr/>
      <dgm:t>
        <a:bodyPr/>
        <a:lstStyle/>
        <a:p>
          <a:endParaRPr lang="en-US"/>
        </a:p>
      </dgm:t>
    </dgm:pt>
    <dgm:pt modelId="{98F952DA-7931-5E4E-B4F9-7AEDFF1601C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Horticulture</a:t>
          </a:r>
        </a:p>
        <a:p>
          <a:r>
            <a:rPr lang="en-US" b="1" dirty="0">
              <a:solidFill>
                <a:schemeClr val="tx1"/>
              </a:solidFill>
            </a:rPr>
            <a:t>Permaculture</a:t>
          </a:r>
        </a:p>
        <a:p>
          <a:r>
            <a:rPr lang="en-US" b="1" dirty="0">
              <a:solidFill>
                <a:schemeClr val="tx1"/>
              </a:solidFill>
            </a:rPr>
            <a:t>Classes</a:t>
          </a:r>
        </a:p>
      </dgm:t>
    </dgm:pt>
    <dgm:pt modelId="{849764D0-4E88-3F47-85D0-A8AC3B2EC687}" type="parTrans" cxnId="{6494DDC0-30AB-424E-8E06-76DB769B1ABD}">
      <dgm:prSet/>
      <dgm:spPr/>
      <dgm:t>
        <a:bodyPr/>
        <a:lstStyle/>
        <a:p>
          <a:endParaRPr lang="en-US"/>
        </a:p>
      </dgm:t>
    </dgm:pt>
    <dgm:pt modelId="{EAD37E4F-0A92-4D47-AC06-71A81D4C7E7D}" type="sibTrans" cxnId="{6494DDC0-30AB-424E-8E06-76DB769B1ABD}">
      <dgm:prSet/>
      <dgm:spPr/>
      <dgm:t>
        <a:bodyPr/>
        <a:lstStyle/>
        <a:p>
          <a:endParaRPr lang="en-US"/>
        </a:p>
      </dgm:t>
    </dgm:pt>
    <dgm:pt modelId="{63E32442-5E62-E245-8699-6832978040F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Swap Meets</a:t>
          </a:r>
        </a:p>
        <a:p>
          <a:r>
            <a:rPr lang="en-US" b="1" dirty="0">
              <a:solidFill>
                <a:schemeClr val="tx1"/>
              </a:solidFill>
            </a:rPr>
            <a:t>Plants  &amp; Clothes</a:t>
          </a:r>
        </a:p>
      </dgm:t>
    </dgm:pt>
    <dgm:pt modelId="{341CA0D4-44E7-9249-ACB2-3AEAA5632472}" type="parTrans" cxnId="{C9436764-D3A2-FB4B-ADE4-C7E0469C5DE3}">
      <dgm:prSet/>
      <dgm:spPr/>
      <dgm:t>
        <a:bodyPr/>
        <a:lstStyle/>
        <a:p>
          <a:endParaRPr lang="en-US"/>
        </a:p>
      </dgm:t>
    </dgm:pt>
    <dgm:pt modelId="{EEA65C92-FCF6-A74C-A7B3-B415446FD1AD}" type="sibTrans" cxnId="{C9436764-D3A2-FB4B-ADE4-C7E0469C5DE3}">
      <dgm:prSet/>
      <dgm:spPr/>
      <dgm:t>
        <a:bodyPr/>
        <a:lstStyle/>
        <a:p>
          <a:endParaRPr lang="en-US"/>
        </a:p>
      </dgm:t>
    </dgm:pt>
    <dgm:pt modelId="{9E0AC9DF-9E43-3143-BAC7-82554AFDC27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Climate Change Watchdog group</a:t>
          </a:r>
        </a:p>
      </dgm:t>
    </dgm:pt>
    <dgm:pt modelId="{31217950-00C3-D041-83D4-10713D10645F}" type="parTrans" cxnId="{3FAE0C91-C50A-1945-ACA3-5107E3B4F4E0}">
      <dgm:prSet/>
      <dgm:spPr/>
      <dgm:t>
        <a:bodyPr/>
        <a:lstStyle/>
        <a:p>
          <a:endParaRPr lang="en-US"/>
        </a:p>
      </dgm:t>
    </dgm:pt>
    <dgm:pt modelId="{0E2B10DD-1599-424C-B819-B5559C3A8B78}" type="sibTrans" cxnId="{3FAE0C91-C50A-1945-ACA3-5107E3B4F4E0}">
      <dgm:prSet/>
      <dgm:spPr/>
      <dgm:t>
        <a:bodyPr/>
        <a:lstStyle/>
        <a:p>
          <a:endParaRPr lang="en-US"/>
        </a:p>
      </dgm:t>
    </dgm:pt>
    <dgm:pt modelId="{59B1D878-3F67-1747-B5DD-EDC862633F9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Landscape </a:t>
          </a:r>
        </a:p>
        <a:p>
          <a:r>
            <a:rPr lang="en-US" sz="1100" b="1" dirty="0">
              <a:solidFill>
                <a:schemeClr val="tx1"/>
              </a:solidFill>
            </a:rPr>
            <a:t>Design</a:t>
          </a:r>
        </a:p>
      </dgm:t>
    </dgm:pt>
    <dgm:pt modelId="{659CF390-280D-9047-B101-E3CADA0653D9}" type="parTrans" cxnId="{187DF8A3-11D1-3E46-9A30-99EE645AABFD}">
      <dgm:prSet/>
      <dgm:spPr/>
      <dgm:t>
        <a:bodyPr/>
        <a:lstStyle/>
        <a:p>
          <a:endParaRPr lang="en-US"/>
        </a:p>
      </dgm:t>
    </dgm:pt>
    <dgm:pt modelId="{AE77C6D8-58AF-8A4B-AF9A-C970A8739465}" type="sibTrans" cxnId="{187DF8A3-11D1-3E46-9A30-99EE645AABFD}">
      <dgm:prSet/>
      <dgm:spPr/>
      <dgm:t>
        <a:bodyPr/>
        <a:lstStyle/>
        <a:p>
          <a:endParaRPr lang="en-US"/>
        </a:p>
      </dgm:t>
    </dgm:pt>
    <dgm:pt modelId="{78D81EA4-8790-FA46-9A06-FAD73F0E632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Ride sharing</a:t>
          </a:r>
        </a:p>
        <a:p>
          <a:r>
            <a:rPr lang="en-US" b="1" dirty="0">
              <a:solidFill>
                <a:schemeClr val="tx1"/>
              </a:solidFill>
            </a:rPr>
            <a:t>Car pool up the hill</a:t>
          </a:r>
        </a:p>
      </dgm:t>
    </dgm:pt>
    <dgm:pt modelId="{5DC2C330-5FD3-5348-9EA2-9A75466BE95F}" type="parTrans" cxnId="{953DC885-CFC1-2F4A-B3AC-8E6D6EC4D3AE}">
      <dgm:prSet/>
      <dgm:spPr/>
      <dgm:t>
        <a:bodyPr/>
        <a:lstStyle/>
        <a:p>
          <a:endParaRPr lang="en-US"/>
        </a:p>
      </dgm:t>
    </dgm:pt>
    <dgm:pt modelId="{CB9F9B4E-5445-9C4F-B37A-91F39251F6B3}" type="sibTrans" cxnId="{953DC885-CFC1-2F4A-B3AC-8E6D6EC4D3AE}">
      <dgm:prSet/>
      <dgm:spPr/>
      <dgm:t>
        <a:bodyPr/>
        <a:lstStyle/>
        <a:p>
          <a:endParaRPr lang="en-US"/>
        </a:p>
      </dgm:t>
    </dgm:pt>
    <dgm:pt modelId="{C3CDCBCE-F5A6-4949-8EA4-5D3F872FAC1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Equipment sharing – trailers, chainsaws </a:t>
          </a:r>
          <a:r>
            <a:rPr lang="en-US" b="1" dirty="0" err="1">
              <a:solidFill>
                <a:schemeClr val="tx1"/>
              </a:solidFill>
            </a:rPr>
            <a:t>etc</a:t>
          </a:r>
          <a:r>
            <a:rPr lang="en-US" b="1" dirty="0">
              <a:solidFill>
                <a:schemeClr val="tx1"/>
              </a:solidFill>
            </a:rPr>
            <a:t> </a:t>
          </a:r>
        </a:p>
      </dgm:t>
    </dgm:pt>
    <dgm:pt modelId="{B81823F9-0D56-CD42-AC59-73B7CE12C09E}" type="parTrans" cxnId="{D62C97DE-30E8-434C-90EC-BF457194D996}">
      <dgm:prSet/>
      <dgm:spPr/>
      <dgm:t>
        <a:bodyPr/>
        <a:lstStyle/>
        <a:p>
          <a:endParaRPr lang="en-US"/>
        </a:p>
      </dgm:t>
    </dgm:pt>
    <dgm:pt modelId="{DA23F979-E57A-A143-B2CA-1B3221E32CC5}" type="sibTrans" cxnId="{D62C97DE-30E8-434C-90EC-BF457194D996}">
      <dgm:prSet/>
      <dgm:spPr/>
      <dgm:t>
        <a:bodyPr/>
        <a:lstStyle/>
        <a:p>
          <a:endParaRPr lang="en-US"/>
        </a:p>
      </dgm:t>
    </dgm:pt>
    <dgm:pt modelId="{7BDB2189-BB4C-354F-9E0B-0E33D213E036}" type="pres">
      <dgm:prSet presAssocID="{58351D78-ED44-B241-954F-37B80DB5C3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631F87-BC32-7544-9E8A-720463F2B05C}" type="pres">
      <dgm:prSet presAssocID="{46C117D4-8204-2F49-837B-27EA6982A675}" presName="centerShape" presStyleLbl="node0" presStyleIdx="0" presStyleCnt="1"/>
      <dgm:spPr/>
    </dgm:pt>
    <dgm:pt modelId="{78533DE0-D491-4A47-8C11-EC8BBD9D020F}" type="pres">
      <dgm:prSet presAssocID="{98F952DA-7931-5E4E-B4F9-7AEDFF1601CA}" presName="node" presStyleLbl="node1" presStyleIdx="0" presStyleCnt="6">
        <dgm:presLayoutVars>
          <dgm:bulletEnabled val="1"/>
        </dgm:presLayoutVars>
      </dgm:prSet>
      <dgm:spPr/>
    </dgm:pt>
    <dgm:pt modelId="{3DE49B52-B778-874B-93E3-909231081FC3}" type="pres">
      <dgm:prSet presAssocID="{98F952DA-7931-5E4E-B4F9-7AEDFF1601CA}" presName="dummy" presStyleCnt="0"/>
      <dgm:spPr/>
    </dgm:pt>
    <dgm:pt modelId="{49867014-AB65-EA44-A9C2-CFD320745E44}" type="pres">
      <dgm:prSet presAssocID="{EAD37E4F-0A92-4D47-AC06-71A81D4C7E7D}" presName="sibTrans" presStyleLbl="sibTrans2D1" presStyleIdx="0" presStyleCnt="6"/>
      <dgm:spPr/>
    </dgm:pt>
    <dgm:pt modelId="{FC0E794B-6E67-AF48-BFDA-642CF2487B1B}" type="pres">
      <dgm:prSet presAssocID="{63E32442-5E62-E245-8699-6832978040F5}" presName="node" presStyleLbl="node1" presStyleIdx="1" presStyleCnt="6">
        <dgm:presLayoutVars>
          <dgm:bulletEnabled val="1"/>
        </dgm:presLayoutVars>
      </dgm:prSet>
      <dgm:spPr/>
    </dgm:pt>
    <dgm:pt modelId="{3F3C75F1-AB3D-8045-BFA8-1D1EDEE683E3}" type="pres">
      <dgm:prSet presAssocID="{63E32442-5E62-E245-8699-6832978040F5}" presName="dummy" presStyleCnt="0"/>
      <dgm:spPr/>
    </dgm:pt>
    <dgm:pt modelId="{3B6D2EAB-9BB2-604D-95FA-C631935DEAE2}" type="pres">
      <dgm:prSet presAssocID="{EEA65C92-FCF6-A74C-A7B3-B415446FD1AD}" presName="sibTrans" presStyleLbl="sibTrans2D1" presStyleIdx="1" presStyleCnt="6"/>
      <dgm:spPr/>
    </dgm:pt>
    <dgm:pt modelId="{BB9CA3C9-B7EA-5142-B44A-E398E0AD65EF}" type="pres">
      <dgm:prSet presAssocID="{9E0AC9DF-9E43-3143-BAC7-82554AFDC277}" presName="node" presStyleLbl="node1" presStyleIdx="2" presStyleCnt="6">
        <dgm:presLayoutVars>
          <dgm:bulletEnabled val="1"/>
        </dgm:presLayoutVars>
      </dgm:prSet>
      <dgm:spPr/>
    </dgm:pt>
    <dgm:pt modelId="{19BD1F7C-36BC-B54A-B789-CE79D5BC92CD}" type="pres">
      <dgm:prSet presAssocID="{9E0AC9DF-9E43-3143-BAC7-82554AFDC277}" presName="dummy" presStyleCnt="0"/>
      <dgm:spPr/>
    </dgm:pt>
    <dgm:pt modelId="{90F2EA22-36D6-484A-99C7-912CA252AB5C}" type="pres">
      <dgm:prSet presAssocID="{0E2B10DD-1599-424C-B819-B5559C3A8B78}" presName="sibTrans" presStyleLbl="sibTrans2D1" presStyleIdx="2" presStyleCnt="6"/>
      <dgm:spPr/>
    </dgm:pt>
    <dgm:pt modelId="{5A48EB77-4566-6945-8EC1-EDF23CAE267D}" type="pres">
      <dgm:prSet presAssocID="{C3CDCBCE-F5A6-4949-8EA4-5D3F872FAC17}" presName="node" presStyleLbl="node1" presStyleIdx="3" presStyleCnt="6">
        <dgm:presLayoutVars>
          <dgm:bulletEnabled val="1"/>
        </dgm:presLayoutVars>
      </dgm:prSet>
      <dgm:spPr/>
    </dgm:pt>
    <dgm:pt modelId="{6835BA95-9B05-2848-B382-62AB0492DE9C}" type="pres">
      <dgm:prSet presAssocID="{C3CDCBCE-F5A6-4949-8EA4-5D3F872FAC17}" presName="dummy" presStyleCnt="0"/>
      <dgm:spPr/>
    </dgm:pt>
    <dgm:pt modelId="{34A11F9F-3AFF-924F-922C-D54D2474120B}" type="pres">
      <dgm:prSet presAssocID="{DA23F979-E57A-A143-B2CA-1B3221E32CC5}" presName="sibTrans" presStyleLbl="sibTrans2D1" presStyleIdx="3" presStyleCnt="6"/>
      <dgm:spPr/>
    </dgm:pt>
    <dgm:pt modelId="{BC36F7CF-ED88-934E-8660-9CF34E0774D6}" type="pres">
      <dgm:prSet presAssocID="{78D81EA4-8790-FA46-9A06-FAD73F0E632E}" presName="node" presStyleLbl="node1" presStyleIdx="4" presStyleCnt="6">
        <dgm:presLayoutVars>
          <dgm:bulletEnabled val="1"/>
        </dgm:presLayoutVars>
      </dgm:prSet>
      <dgm:spPr/>
    </dgm:pt>
    <dgm:pt modelId="{CFFFEF4A-72A7-E14F-9395-D3032B639D11}" type="pres">
      <dgm:prSet presAssocID="{78D81EA4-8790-FA46-9A06-FAD73F0E632E}" presName="dummy" presStyleCnt="0"/>
      <dgm:spPr/>
    </dgm:pt>
    <dgm:pt modelId="{5483C1C5-85B0-7940-8217-2B4B3D490F07}" type="pres">
      <dgm:prSet presAssocID="{CB9F9B4E-5445-9C4F-B37A-91F39251F6B3}" presName="sibTrans" presStyleLbl="sibTrans2D1" presStyleIdx="4" presStyleCnt="6"/>
      <dgm:spPr/>
    </dgm:pt>
    <dgm:pt modelId="{607944E1-455C-BE4E-8633-E6270C5D0986}" type="pres">
      <dgm:prSet presAssocID="{59B1D878-3F67-1747-B5DD-EDC862633F93}" presName="node" presStyleLbl="node1" presStyleIdx="5" presStyleCnt="6">
        <dgm:presLayoutVars>
          <dgm:bulletEnabled val="1"/>
        </dgm:presLayoutVars>
      </dgm:prSet>
      <dgm:spPr/>
    </dgm:pt>
    <dgm:pt modelId="{24B9184A-140F-7D48-8E9E-D1524CAAFB55}" type="pres">
      <dgm:prSet presAssocID="{59B1D878-3F67-1747-B5DD-EDC862633F93}" presName="dummy" presStyleCnt="0"/>
      <dgm:spPr/>
    </dgm:pt>
    <dgm:pt modelId="{7F57715A-9731-8849-8EDB-CDDCD3820CB9}" type="pres">
      <dgm:prSet presAssocID="{AE77C6D8-58AF-8A4B-AF9A-C970A8739465}" presName="sibTrans" presStyleLbl="sibTrans2D1" presStyleIdx="5" presStyleCnt="6" custLinFactNeighborX="-470" custLinFactNeighborY="4234"/>
      <dgm:spPr/>
    </dgm:pt>
  </dgm:ptLst>
  <dgm:cxnLst>
    <dgm:cxn modelId="{238D3601-CE47-8242-A85B-29C674E1606C}" type="presOf" srcId="{63E32442-5E62-E245-8699-6832978040F5}" destId="{FC0E794B-6E67-AF48-BFDA-642CF2487B1B}" srcOrd="0" destOrd="0" presId="urn:microsoft.com/office/officeart/2005/8/layout/radial6"/>
    <dgm:cxn modelId="{EC42B308-EB1D-884D-9645-832D6AF7C58A}" type="presOf" srcId="{0E2B10DD-1599-424C-B819-B5559C3A8B78}" destId="{90F2EA22-36D6-484A-99C7-912CA252AB5C}" srcOrd="0" destOrd="0" presId="urn:microsoft.com/office/officeart/2005/8/layout/radial6"/>
    <dgm:cxn modelId="{62340729-30E7-1944-AC5A-66D56FA781A7}" type="presOf" srcId="{9E0AC9DF-9E43-3143-BAC7-82554AFDC277}" destId="{BB9CA3C9-B7EA-5142-B44A-E398E0AD65EF}" srcOrd="0" destOrd="0" presId="urn:microsoft.com/office/officeart/2005/8/layout/radial6"/>
    <dgm:cxn modelId="{8198AD2A-B9B1-D046-BD8C-AE13B1495AAE}" type="presOf" srcId="{78D81EA4-8790-FA46-9A06-FAD73F0E632E}" destId="{BC36F7CF-ED88-934E-8660-9CF34E0774D6}" srcOrd="0" destOrd="0" presId="urn:microsoft.com/office/officeart/2005/8/layout/radial6"/>
    <dgm:cxn modelId="{2AFD1F2C-1F81-614D-A5C9-BD2040522244}" type="presOf" srcId="{CB9F9B4E-5445-9C4F-B37A-91F39251F6B3}" destId="{5483C1C5-85B0-7940-8217-2B4B3D490F07}" srcOrd="0" destOrd="0" presId="urn:microsoft.com/office/officeart/2005/8/layout/radial6"/>
    <dgm:cxn modelId="{3BDDDB36-0335-F741-AF30-7C0AC1248B7C}" type="presOf" srcId="{98F952DA-7931-5E4E-B4F9-7AEDFF1601CA}" destId="{78533DE0-D491-4A47-8C11-EC8BBD9D020F}" srcOrd="0" destOrd="0" presId="urn:microsoft.com/office/officeart/2005/8/layout/radial6"/>
    <dgm:cxn modelId="{C9436764-D3A2-FB4B-ADE4-C7E0469C5DE3}" srcId="{46C117D4-8204-2F49-837B-27EA6982A675}" destId="{63E32442-5E62-E245-8699-6832978040F5}" srcOrd="1" destOrd="0" parTransId="{341CA0D4-44E7-9249-ACB2-3AEAA5632472}" sibTransId="{EEA65C92-FCF6-A74C-A7B3-B415446FD1AD}"/>
    <dgm:cxn modelId="{8F991477-D4A7-9144-8F50-7759C40D246F}" type="presOf" srcId="{58351D78-ED44-B241-954F-37B80DB5C317}" destId="{7BDB2189-BB4C-354F-9E0B-0E33D213E036}" srcOrd="0" destOrd="0" presId="urn:microsoft.com/office/officeart/2005/8/layout/radial6"/>
    <dgm:cxn modelId="{953DC885-CFC1-2F4A-B3AC-8E6D6EC4D3AE}" srcId="{46C117D4-8204-2F49-837B-27EA6982A675}" destId="{78D81EA4-8790-FA46-9A06-FAD73F0E632E}" srcOrd="4" destOrd="0" parTransId="{5DC2C330-5FD3-5348-9EA2-9A75466BE95F}" sibTransId="{CB9F9B4E-5445-9C4F-B37A-91F39251F6B3}"/>
    <dgm:cxn modelId="{74395C88-E71E-9440-A48D-627FFA75E9A4}" type="presOf" srcId="{59B1D878-3F67-1747-B5DD-EDC862633F93}" destId="{607944E1-455C-BE4E-8633-E6270C5D0986}" srcOrd="0" destOrd="0" presId="urn:microsoft.com/office/officeart/2005/8/layout/radial6"/>
    <dgm:cxn modelId="{3FAE0C91-C50A-1945-ACA3-5107E3B4F4E0}" srcId="{46C117D4-8204-2F49-837B-27EA6982A675}" destId="{9E0AC9DF-9E43-3143-BAC7-82554AFDC277}" srcOrd="2" destOrd="0" parTransId="{31217950-00C3-D041-83D4-10713D10645F}" sibTransId="{0E2B10DD-1599-424C-B819-B5559C3A8B78}"/>
    <dgm:cxn modelId="{5EE5C694-B264-2C46-8410-66FEAC42B65D}" type="presOf" srcId="{C3CDCBCE-F5A6-4949-8EA4-5D3F872FAC17}" destId="{5A48EB77-4566-6945-8EC1-EDF23CAE267D}" srcOrd="0" destOrd="0" presId="urn:microsoft.com/office/officeart/2005/8/layout/radial6"/>
    <dgm:cxn modelId="{187DF8A3-11D1-3E46-9A30-99EE645AABFD}" srcId="{46C117D4-8204-2F49-837B-27EA6982A675}" destId="{59B1D878-3F67-1747-B5DD-EDC862633F93}" srcOrd="5" destOrd="0" parTransId="{659CF390-280D-9047-B101-E3CADA0653D9}" sibTransId="{AE77C6D8-58AF-8A4B-AF9A-C970A8739465}"/>
    <dgm:cxn modelId="{F4849EBB-019A-D04F-A8C0-5AD6ACAA3823}" type="presOf" srcId="{DA23F979-E57A-A143-B2CA-1B3221E32CC5}" destId="{34A11F9F-3AFF-924F-922C-D54D2474120B}" srcOrd="0" destOrd="0" presId="urn:microsoft.com/office/officeart/2005/8/layout/radial6"/>
    <dgm:cxn modelId="{8179A4BD-E37D-2042-8FD7-3E87194239E1}" type="presOf" srcId="{46C117D4-8204-2F49-837B-27EA6982A675}" destId="{E2631F87-BC32-7544-9E8A-720463F2B05C}" srcOrd="0" destOrd="0" presId="urn:microsoft.com/office/officeart/2005/8/layout/radial6"/>
    <dgm:cxn modelId="{6494DDC0-30AB-424E-8E06-76DB769B1ABD}" srcId="{46C117D4-8204-2F49-837B-27EA6982A675}" destId="{98F952DA-7931-5E4E-B4F9-7AEDFF1601CA}" srcOrd="0" destOrd="0" parTransId="{849764D0-4E88-3F47-85D0-A8AC3B2EC687}" sibTransId="{EAD37E4F-0A92-4D47-AC06-71A81D4C7E7D}"/>
    <dgm:cxn modelId="{D24FBFD5-436B-C243-BF11-62A5E92B9C55}" type="presOf" srcId="{AE77C6D8-58AF-8A4B-AF9A-C970A8739465}" destId="{7F57715A-9731-8849-8EDB-CDDCD3820CB9}" srcOrd="0" destOrd="0" presId="urn:microsoft.com/office/officeart/2005/8/layout/radial6"/>
    <dgm:cxn modelId="{E7EC2AD7-0599-BE4F-90BE-91A873A68937}" srcId="{58351D78-ED44-B241-954F-37B80DB5C317}" destId="{46C117D4-8204-2F49-837B-27EA6982A675}" srcOrd="0" destOrd="0" parTransId="{DFCCBF52-A598-DE47-AF1A-93319E91DB94}" sibTransId="{E1803956-9851-4E42-8CF3-CA3D45978A3D}"/>
    <dgm:cxn modelId="{D62C97DE-30E8-434C-90EC-BF457194D996}" srcId="{46C117D4-8204-2F49-837B-27EA6982A675}" destId="{C3CDCBCE-F5A6-4949-8EA4-5D3F872FAC17}" srcOrd="3" destOrd="0" parTransId="{B81823F9-0D56-CD42-AC59-73B7CE12C09E}" sibTransId="{DA23F979-E57A-A143-B2CA-1B3221E32CC5}"/>
    <dgm:cxn modelId="{3DDEF6F1-5B81-3141-A7D6-6B9DB453B86F}" type="presOf" srcId="{EEA65C92-FCF6-A74C-A7B3-B415446FD1AD}" destId="{3B6D2EAB-9BB2-604D-95FA-C631935DEAE2}" srcOrd="0" destOrd="0" presId="urn:microsoft.com/office/officeart/2005/8/layout/radial6"/>
    <dgm:cxn modelId="{D5F4FAF8-06AA-EE4E-941C-A95D8147E0D0}" type="presOf" srcId="{EAD37E4F-0A92-4D47-AC06-71A81D4C7E7D}" destId="{49867014-AB65-EA44-A9C2-CFD320745E44}" srcOrd="0" destOrd="0" presId="urn:microsoft.com/office/officeart/2005/8/layout/radial6"/>
    <dgm:cxn modelId="{C0234941-218A-DE41-BAA3-6F6400071A3E}" type="presParOf" srcId="{7BDB2189-BB4C-354F-9E0B-0E33D213E036}" destId="{E2631F87-BC32-7544-9E8A-720463F2B05C}" srcOrd="0" destOrd="0" presId="urn:microsoft.com/office/officeart/2005/8/layout/radial6"/>
    <dgm:cxn modelId="{3971B7E0-B9B8-0746-A423-7E6AC26C5CEE}" type="presParOf" srcId="{7BDB2189-BB4C-354F-9E0B-0E33D213E036}" destId="{78533DE0-D491-4A47-8C11-EC8BBD9D020F}" srcOrd="1" destOrd="0" presId="urn:microsoft.com/office/officeart/2005/8/layout/radial6"/>
    <dgm:cxn modelId="{F7486FFE-BD41-C54D-8F7E-D29B530AEB4E}" type="presParOf" srcId="{7BDB2189-BB4C-354F-9E0B-0E33D213E036}" destId="{3DE49B52-B778-874B-93E3-909231081FC3}" srcOrd="2" destOrd="0" presId="urn:microsoft.com/office/officeart/2005/8/layout/radial6"/>
    <dgm:cxn modelId="{22F0FEBE-5B9B-A042-867C-A1B14FC83D7C}" type="presParOf" srcId="{7BDB2189-BB4C-354F-9E0B-0E33D213E036}" destId="{49867014-AB65-EA44-A9C2-CFD320745E44}" srcOrd="3" destOrd="0" presId="urn:microsoft.com/office/officeart/2005/8/layout/radial6"/>
    <dgm:cxn modelId="{62C1B5C5-1DD7-0E4B-BEFC-BE6D0C685EDE}" type="presParOf" srcId="{7BDB2189-BB4C-354F-9E0B-0E33D213E036}" destId="{FC0E794B-6E67-AF48-BFDA-642CF2487B1B}" srcOrd="4" destOrd="0" presId="urn:microsoft.com/office/officeart/2005/8/layout/radial6"/>
    <dgm:cxn modelId="{0964CBE4-D344-6E46-BE37-B45B35C3AA90}" type="presParOf" srcId="{7BDB2189-BB4C-354F-9E0B-0E33D213E036}" destId="{3F3C75F1-AB3D-8045-BFA8-1D1EDEE683E3}" srcOrd="5" destOrd="0" presId="urn:microsoft.com/office/officeart/2005/8/layout/radial6"/>
    <dgm:cxn modelId="{2FD1BB07-1E55-4244-A49F-E713A9756982}" type="presParOf" srcId="{7BDB2189-BB4C-354F-9E0B-0E33D213E036}" destId="{3B6D2EAB-9BB2-604D-95FA-C631935DEAE2}" srcOrd="6" destOrd="0" presId="urn:microsoft.com/office/officeart/2005/8/layout/radial6"/>
    <dgm:cxn modelId="{ABA748A2-012D-8745-8161-2FDD07299BF7}" type="presParOf" srcId="{7BDB2189-BB4C-354F-9E0B-0E33D213E036}" destId="{BB9CA3C9-B7EA-5142-B44A-E398E0AD65EF}" srcOrd="7" destOrd="0" presId="urn:microsoft.com/office/officeart/2005/8/layout/radial6"/>
    <dgm:cxn modelId="{4833F0C3-152F-5945-AD36-C3728C9285EF}" type="presParOf" srcId="{7BDB2189-BB4C-354F-9E0B-0E33D213E036}" destId="{19BD1F7C-36BC-B54A-B789-CE79D5BC92CD}" srcOrd="8" destOrd="0" presId="urn:microsoft.com/office/officeart/2005/8/layout/radial6"/>
    <dgm:cxn modelId="{C0D88B8D-4015-3747-9270-CE8613C6CDCF}" type="presParOf" srcId="{7BDB2189-BB4C-354F-9E0B-0E33D213E036}" destId="{90F2EA22-36D6-484A-99C7-912CA252AB5C}" srcOrd="9" destOrd="0" presId="urn:microsoft.com/office/officeart/2005/8/layout/radial6"/>
    <dgm:cxn modelId="{963A6A17-B8CA-BF47-A2F1-A79DC154DC34}" type="presParOf" srcId="{7BDB2189-BB4C-354F-9E0B-0E33D213E036}" destId="{5A48EB77-4566-6945-8EC1-EDF23CAE267D}" srcOrd="10" destOrd="0" presId="urn:microsoft.com/office/officeart/2005/8/layout/radial6"/>
    <dgm:cxn modelId="{AE174D1A-565B-E843-ABC6-A36EF8046C20}" type="presParOf" srcId="{7BDB2189-BB4C-354F-9E0B-0E33D213E036}" destId="{6835BA95-9B05-2848-B382-62AB0492DE9C}" srcOrd="11" destOrd="0" presId="urn:microsoft.com/office/officeart/2005/8/layout/radial6"/>
    <dgm:cxn modelId="{3336A3AF-AD21-3B47-AB41-06149D9119C3}" type="presParOf" srcId="{7BDB2189-BB4C-354F-9E0B-0E33D213E036}" destId="{34A11F9F-3AFF-924F-922C-D54D2474120B}" srcOrd="12" destOrd="0" presId="urn:microsoft.com/office/officeart/2005/8/layout/radial6"/>
    <dgm:cxn modelId="{D11B879E-2CAD-0E40-8FF7-825F69E4588A}" type="presParOf" srcId="{7BDB2189-BB4C-354F-9E0B-0E33D213E036}" destId="{BC36F7CF-ED88-934E-8660-9CF34E0774D6}" srcOrd="13" destOrd="0" presId="urn:microsoft.com/office/officeart/2005/8/layout/radial6"/>
    <dgm:cxn modelId="{700B04DC-41EC-4C4C-B2D9-CB44698E4C1C}" type="presParOf" srcId="{7BDB2189-BB4C-354F-9E0B-0E33D213E036}" destId="{CFFFEF4A-72A7-E14F-9395-D3032B639D11}" srcOrd="14" destOrd="0" presId="urn:microsoft.com/office/officeart/2005/8/layout/radial6"/>
    <dgm:cxn modelId="{3A4E64F4-C4E1-DC4E-9CA0-137E2913930D}" type="presParOf" srcId="{7BDB2189-BB4C-354F-9E0B-0E33D213E036}" destId="{5483C1C5-85B0-7940-8217-2B4B3D490F07}" srcOrd="15" destOrd="0" presId="urn:microsoft.com/office/officeart/2005/8/layout/radial6"/>
    <dgm:cxn modelId="{FFBDFCE2-6C1B-0F4A-970C-2DA9181D4E38}" type="presParOf" srcId="{7BDB2189-BB4C-354F-9E0B-0E33D213E036}" destId="{607944E1-455C-BE4E-8633-E6270C5D0986}" srcOrd="16" destOrd="0" presId="urn:microsoft.com/office/officeart/2005/8/layout/radial6"/>
    <dgm:cxn modelId="{8147192D-AED8-A04C-9E9D-1AE235F9D2D9}" type="presParOf" srcId="{7BDB2189-BB4C-354F-9E0B-0E33D213E036}" destId="{24B9184A-140F-7D48-8E9E-D1524CAAFB55}" srcOrd="17" destOrd="0" presId="urn:microsoft.com/office/officeart/2005/8/layout/radial6"/>
    <dgm:cxn modelId="{C655B8A0-5DB6-AB41-9E6B-EF1D5EBE6AEB}" type="presParOf" srcId="{7BDB2189-BB4C-354F-9E0B-0E33D213E036}" destId="{7F57715A-9731-8849-8EDB-CDDCD3820CB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7715A-9731-8849-8EDB-CDDCD3820CB9}">
      <dsp:nvSpPr>
        <dsp:cNvPr id="0" name=""/>
        <dsp:cNvSpPr/>
      </dsp:nvSpPr>
      <dsp:spPr>
        <a:xfrm>
          <a:off x="616145" y="927986"/>
          <a:ext cx="4929609" cy="4929609"/>
        </a:xfrm>
        <a:prstGeom prst="blockArc">
          <a:avLst>
            <a:gd name="adj1" fmla="val 12600000"/>
            <a:gd name="adj2" fmla="val 162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3C1C5-85B0-7940-8217-2B4B3D490F07}">
      <dsp:nvSpPr>
        <dsp:cNvPr id="0" name=""/>
        <dsp:cNvSpPr/>
      </dsp:nvSpPr>
      <dsp:spPr>
        <a:xfrm>
          <a:off x="639314" y="719267"/>
          <a:ext cx="4929609" cy="4929609"/>
        </a:xfrm>
        <a:prstGeom prst="blockArc">
          <a:avLst>
            <a:gd name="adj1" fmla="val 9000000"/>
            <a:gd name="adj2" fmla="val 126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11F9F-3AFF-924F-922C-D54D2474120B}">
      <dsp:nvSpPr>
        <dsp:cNvPr id="0" name=""/>
        <dsp:cNvSpPr/>
      </dsp:nvSpPr>
      <dsp:spPr>
        <a:xfrm>
          <a:off x="639314" y="719267"/>
          <a:ext cx="4929609" cy="4929609"/>
        </a:xfrm>
        <a:prstGeom prst="blockArc">
          <a:avLst>
            <a:gd name="adj1" fmla="val 5400000"/>
            <a:gd name="adj2" fmla="val 90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EA22-36D6-484A-99C7-912CA252AB5C}">
      <dsp:nvSpPr>
        <dsp:cNvPr id="0" name=""/>
        <dsp:cNvSpPr/>
      </dsp:nvSpPr>
      <dsp:spPr>
        <a:xfrm>
          <a:off x="639314" y="719267"/>
          <a:ext cx="4929609" cy="4929609"/>
        </a:xfrm>
        <a:prstGeom prst="blockArc">
          <a:avLst>
            <a:gd name="adj1" fmla="val 1800000"/>
            <a:gd name="adj2" fmla="val 54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D2EAB-9BB2-604D-95FA-C631935DEAE2}">
      <dsp:nvSpPr>
        <dsp:cNvPr id="0" name=""/>
        <dsp:cNvSpPr/>
      </dsp:nvSpPr>
      <dsp:spPr>
        <a:xfrm>
          <a:off x="639314" y="719267"/>
          <a:ext cx="4929609" cy="4929609"/>
        </a:xfrm>
        <a:prstGeom prst="blockArc">
          <a:avLst>
            <a:gd name="adj1" fmla="val 19800000"/>
            <a:gd name="adj2" fmla="val 18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67014-AB65-EA44-A9C2-CFD320745E44}">
      <dsp:nvSpPr>
        <dsp:cNvPr id="0" name=""/>
        <dsp:cNvSpPr/>
      </dsp:nvSpPr>
      <dsp:spPr>
        <a:xfrm>
          <a:off x="639314" y="719267"/>
          <a:ext cx="4929609" cy="4929609"/>
        </a:xfrm>
        <a:prstGeom prst="blockArc">
          <a:avLst>
            <a:gd name="adj1" fmla="val 16200000"/>
            <a:gd name="adj2" fmla="val 19800000"/>
            <a:gd name="adj3" fmla="val 45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31F87-BC32-7544-9E8A-720463F2B05C}">
      <dsp:nvSpPr>
        <dsp:cNvPr id="0" name=""/>
        <dsp:cNvSpPr/>
      </dsp:nvSpPr>
      <dsp:spPr>
        <a:xfrm>
          <a:off x="1999186" y="2079138"/>
          <a:ext cx="2209866" cy="2209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Sustainable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Living</a:t>
          </a:r>
        </a:p>
      </dsp:txBody>
      <dsp:txXfrm>
        <a:off x="2322813" y="2402765"/>
        <a:ext cx="1562612" cy="1562612"/>
      </dsp:txXfrm>
    </dsp:sp>
    <dsp:sp modelId="{78533DE0-D491-4A47-8C11-EC8BBD9D020F}">
      <dsp:nvSpPr>
        <dsp:cNvPr id="0" name=""/>
        <dsp:cNvSpPr/>
      </dsp:nvSpPr>
      <dsp:spPr>
        <a:xfrm>
          <a:off x="2330666" y="1502"/>
          <a:ext cx="1546906" cy="154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Horticulture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Permaculture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Classes</a:t>
          </a:r>
        </a:p>
      </dsp:txBody>
      <dsp:txXfrm>
        <a:off x="2557205" y="228041"/>
        <a:ext cx="1093828" cy="1093828"/>
      </dsp:txXfrm>
    </dsp:sp>
    <dsp:sp modelId="{FC0E794B-6E67-AF48-BFDA-642CF2487B1B}">
      <dsp:nvSpPr>
        <dsp:cNvPr id="0" name=""/>
        <dsp:cNvSpPr/>
      </dsp:nvSpPr>
      <dsp:spPr>
        <a:xfrm>
          <a:off x="4417022" y="1206060"/>
          <a:ext cx="1546906" cy="154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Swap Meets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Plants  &amp; Clothes</a:t>
          </a:r>
        </a:p>
      </dsp:txBody>
      <dsp:txXfrm>
        <a:off x="4643561" y="1432599"/>
        <a:ext cx="1093828" cy="1093828"/>
      </dsp:txXfrm>
    </dsp:sp>
    <dsp:sp modelId="{BB9CA3C9-B7EA-5142-B44A-E398E0AD65EF}">
      <dsp:nvSpPr>
        <dsp:cNvPr id="0" name=""/>
        <dsp:cNvSpPr/>
      </dsp:nvSpPr>
      <dsp:spPr>
        <a:xfrm>
          <a:off x="4417022" y="3615176"/>
          <a:ext cx="1546906" cy="154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Climate Change Watchdog group</a:t>
          </a:r>
        </a:p>
      </dsp:txBody>
      <dsp:txXfrm>
        <a:off x="4643561" y="3841715"/>
        <a:ext cx="1093828" cy="1093828"/>
      </dsp:txXfrm>
    </dsp:sp>
    <dsp:sp modelId="{5A48EB77-4566-6945-8EC1-EDF23CAE267D}">
      <dsp:nvSpPr>
        <dsp:cNvPr id="0" name=""/>
        <dsp:cNvSpPr/>
      </dsp:nvSpPr>
      <dsp:spPr>
        <a:xfrm>
          <a:off x="2330666" y="4819734"/>
          <a:ext cx="1546906" cy="154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Equipment sharing – trailers, chainsaws </a:t>
          </a:r>
          <a:r>
            <a:rPr lang="en-US" sz="1300" b="1" kern="1200" dirty="0" err="1">
              <a:solidFill>
                <a:schemeClr val="tx1"/>
              </a:solidFill>
            </a:rPr>
            <a:t>etc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</a:p>
      </dsp:txBody>
      <dsp:txXfrm>
        <a:off x="2557205" y="5046273"/>
        <a:ext cx="1093828" cy="1093828"/>
      </dsp:txXfrm>
    </dsp:sp>
    <dsp:sp modelId="{BC36F7CF-ED88-934E-8660-9CF34E0774D6}">
      <dsp:nvSpPr>
        <dsp:cNvPr id="0" name=""/>
        <dsp:cNvSpPr/>
      </dsp:nvSpPr>
      <dsp:spPr>
        <a:xfrm>
          <a:off x="244310" y="3615176"/>
          <a:ext cx="1546906" cy="1546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Ride sharing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Car pool up the hill</a:t>
          </a:r>
        </a:p>
      </dsp:txBody>
      <dsp:txXfrm>
        <a:off x="470849" y="3841715"/>
        <a:ext cx="1093828" cy="1093828"/>
      </dsp:txXfrm>
    </dsp:sp>
    <dsp:sp modelId="{607944E1-455C-BE4E-8633-E6270C5D0986}">
      <dsp:nvSpPr>
        <dsp:cNvPr id="0" name=""/>
        <dsp:cNvSpPr/>
      </dsp:nvSpPr>
      <dsp:spPr>
        <a:xfrm>
          <a:off x="244310" y="1206060"/>
          <a:ext cx="1546906" cy="1546906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Landscape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Design</a:t>
          </a:r>
        </a:p>
      </dsp:txBody>
      <dsp:txXfrm>
        <a:off x="470849" y="1432599"/>
        <a:ext cx="1093828" cy="109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F49771-AD1C-BF4C-BF53-36871C80F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48F4-67D7-584A-819F-7ED5AD7779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055F-9DA4-914E-B34F-AC2A7562C335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B61F7-04E0-8D46-8513-A07424AF74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65525-30B1-E24F-A104-FC509FBFCB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F7CC-550F-2B48-BCD4-492EC278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C889-F7B8-A84D-9410-707CDAA6836D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1FD2A-5F2A-5F42-BA04-72165B46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Pleased to be part of this ever growing &amp; developing vibrant community.</a:t>
            </a:r>
          </a:p>
          <a:p>
            <a:endParaRPr lang="en-US" dirty="0"/>
          </a:p>
          <a:p>
            <a:r>
              <a:rPr lang="en-US" dirty="0"/>
              <a:t>We are proud to be one of only 2 community </a:t>
            </a:r>
            <a:r>
              <a:rPr lang="en-US" dirty="0" err="1"/>
              <a:t>centres</a:t>
            </a:r>
            <a:r>
              <a:rPr lang="en-US" dirty="0"/>
              <a:t> owned by our residents assoc.</a:t>
            </a:r>
          </a:p>
          <a:p>
            <a:r>
              <a:rPr lang="en-US" dirty="0"/>
              <a:t>Have always had a focus on providing a place for people to meet, learn, grow and feel supported.</a:t>
            </a:r>
          </a:p>
          <a:p>
            <a:endParaRPr lang="en-US" dirty="0"/>
          </a:p>
          <a:p>
            <a:r>
              <a:rPr lang="en-US" dirty="0"/>
              <a:t>We operate on a  social enterprise model which means any profits go to the development of community activities.</a:t>
            </a:r>
          </a:p>
          <a:p>
            <a:endParaRPr lang="en-US" dirty="0"/>
          </a:p>
          <a:p>
            <a:r>
              <a:rPr lang="en-US" dirty="0"/>
              <a:t>Community Activities have grown….Singers one of the first – started with 8 people of whom 4 were related to me!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6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1FD2A-5F2A-5F42-BA04-72165B464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20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86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57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5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8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9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5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20EF9F-0254-A946-8EBC-8A276D620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31 July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13E95-3031-204A-ABF0-5BBED672F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072" y="0"/>
            <a:ext cx="6923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D3A4-03C6-9741-9BE6-9309D8A7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Language classes: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0B445-9770-0F4D-A3CE-09CFC37E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Reo</a:t>
            </a:r>
            <a:r>
              <a:rPr lang="en-US" sz="2800" b="1" dirty="0"/>
              <a:t> Māori</a:t>
            </a:r>
          </a:p>
          <a:p>
            <a:r>
              <a:rPr lang="en-US" sz="2800" b="1" dirty="0"/>
              <a:t>NZ Sign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C56CC-9687-E440-9DCF-B7C1C2D6EF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79" y="3347356"/>
            <a:ext cx="3087429" cy="3087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C4422-DA55-D646-ADCB-FBA7D545B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862" y="350740"/>
            <a:ext cx="2717117" cy="35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7E13-8979-3E44-AF6B-F1A9233D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63" y="156907"/>
            <a:ext cx="4531480" cy="9697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Community Social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657B-0BDC-1E44-89BD-B555D7B2C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4163" y="1126671"/>
            <a:ext cx="3854528" cy="18777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Movie Nights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Quiz Nights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Games nights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7D65E-AA90-FB40-913D-77B0B096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7" y="726457"/>
            <a:ext cx="3999640" cy="228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D9D98-E5D6-2D4D-AD21-29B5BFCF1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706" y="3775859"/>
            <a:ext cx="4264663" cy="2359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D201F-C9AA-A546-8FD7-1104800D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805" y="2710545"/>
            <a:ext cx="3833478" cy="28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3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11CB23-347C-8046-AB6D-3EE837C20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113977"/>
              </p:ext>
            </p:extLst>
          </p:nvPr>
        </p:nvGraphicFramePr>
        <p:xfrm>
          <a:off x="2971799" y="179613"/>
          <a:ext cx="6208239" cy="636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81B977-9F71-F34C-9097-9247C1364C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039" y="3518272"/>
            <a:ext cx="2946647" cy="3029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A6D64-97CB-C348-B20A-92FABB75B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271" y="179613"/>
            <a:ext cx="2759529" cy="27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F2F7E9-3D3B-3148-9D92-82DDA637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276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Should we focus some of our efforts 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Estuary Education?  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72 people responded to that question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58 people said YES – great idea!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6EE090-719D-FE45-9EA1-2F6206EE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29" y="1966340"/>
            <a:ext cx="4187371" cy="27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615A-D2FA-4A47-8261-FC122DBD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MPCC Current Plans…..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EDD46-AC34-6A47-A8E3-24F3F3AB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18" y="2428918"/>
            <a:ext cx="3030899" cy="25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CB39-AE9A-CB44-BDBF-8046BA39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293914"/>
            <a:ext cx="7021285" cy="5910733"/>
          </a:xfrm>
        </p:spPr>
        <p:txBody>
          <a:bodyPr>
            <a:normAutofit/>
          </a:bodyPr>
          <a:lstStyle/>
          <a:p>
            <a:r>
              <a:rPr lang="en-US" sz="3100" dirty="0"/>
              <a:t>Covering the deck of the Front Room</a:t>
            </a:r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pPr algn="ctr"/>
            <a:r>
              <a:rPr lang="en-US" sz="3100" dirty="0"/>
              <a:t>Improved cycle racks</a:t>
            </a:r>
          </a:p>
          <a:p>
            <a:pPr marL="0" indent="0">
              <a:buNone/>
            </a:pPr>
            <a:endParaRPr lang="en-US" sz="3100" dirty="0"/>
          </a:p>
          <a:p>
            <a:endParaRPr lang="en-US" dirty="0"/>
          </a:p>
        </p:txBody>
      </p:sp>
      <p:pic>
        <p:nvPicPr>
          <p:cNvPr id="1025" name="Picture 1" descr="page1image32889072">
            <a:extLst>
              <a:ext uri="{FF2B5EF4-FFF2-40B4-BE49-F238E27FC236}">
                <a16:creationId xmlns:a16="http://schemas.microsoft.com/office/drawing/2014/main" id="{C6337CD6-F27D-F140-BED6-457EB495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78" y="1343891"/>
            <a:ext cx="4627573" cy="31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B79F9-EDE0-0943-BA20-AD08EA58BBCE}"/>
              </a:ext>
            </a:extLst>
          </p:cNvPr>
          <p:cNvSpPr txBox="1"/>
          <p:nvPr/>
        </p:nvSpPr>
        <p:spPr>
          <a:xfrm>
            <a:off x="7022143" y="661470"/>
            <a:ext cx="4832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Developing the ‘</a:t>
            </a:r>
            <a:r>
              <a:rPr lang="en-US" sz="2400" i="1" dirty="0"/>
              <a:t>community hub-ness</a:t>
            </a:r>
            <a:r>
              <a:rPr lang="en-US" sz="2400" dirty="0"/>
              <a:t>’ of the Front Room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Recognition of ‘Regulars’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sustainability – sale of Keep Cups, sale of plants…..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30732-4A79-0B44-8EA9-57753812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43" y="4528289"/>
            <a:ext cx="2187800" cy="2120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45FCC-5344-CB49-B36D-79785B9CC1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323" y="3901907"/>
            <a:ext cx="1503317" cy="12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17FA-A325-0849-BB3C-7FBF14A2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2510976"/>
            <a:ext cx="4896508" cy="12784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Landscaping the Blue Room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D3D249-5636-F242-8E2A-57DEE25F0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051" y="1355270"/>
            <a:ext cx="5341664" cy="4006247"/>
          </a:xfrm>
        </p:spPr>
      </p:pic>
    </p:spTree>
    <p:extLst>
      <p:ext uri="{BB962C8B-B14F-4D97-AF65-F5344CB8AC3E}">
        <p14:creationId xmlns:p14="http://schemas.microsoft.com/office/powerpoint/2010/main" val="370663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A803-BA8F-5945-BDC5-2E79697B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0" y="514924"/>
            <a:ext cx="7431539" cy="5526437"/>
          </a:xfrm>
        </p:spPr>
        <p:txBody>
          <a:bodyPr>
            <a:normAutofit/>
          </a:bodyPr>
          <a:lstStyle/>
          <a:p>
            <a:r>
              <a:rPr lang="en-US" sz="3100" dirty="0"/>
              <a:t>Extending the “Well-Being” talks….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/>
              <a:t>Extending Thursdays for “Soup Plus”</a:t>
            </a:r>
          </a:p>
          <a:p>
            <a:pPr lvl="1"/>
            <a:r>
              <a:rPr lang="en-US" sz="3100" dirty="0"/>
              <a:t>Soup &amp; a Show = Movie</a:t>
            </a:r>
          </a:p>
          <a:p>
            <a:pPr lvl="1"/>
            <a:r>
              <a:rPr lang="en-US" sz="3100" dirty="0"/>
              <a:t>Soup &amp; Soul = Well-being talk</a:t>
            </a:r>
          </a:p>
          <a:p>
            <a:pPr lvl="1"/>
            <a:r>
              <a:rPr lang="en-US" sz="3100" dirty="0"/>
              <a:t>Soup &amp; a Score = Concert</a:t>
            </a:r>
          </a:p>
          <a:p>
            <a:pPr lvl="1"/>
            <a:r>
              <a:rPr lang="en-US" sz="3100" dirty="0"/>
              <a:t>Soup &amp; a Song = </a:t>
            </a:r>
            <a:r>
              <a:rPr lang="en-US" sz="3100" dirty="0" err="1"/>
              <a:t>Mt.Pleasant</a:t>
            </a:r>
            <a:r>
              <a:rPr lang="en-US" sz="3100" dirty="0"/>
              <a:t> Singers</a:t>
            </a:r>
          </a:p>
          <a:p>
            <a:pPr marL="457200" lvl="1" indent="0">
              <a:buNone/>
            </a:pPr>
            <a:endParaRPr lang="en-US" sz="3100" dirty="0"/>
          </a:p>
          <a:p>
            <a:r>
              <a:rPr lang="en-US" sz="3100" dirty="0"/>
              <a:t>Continuing Speakers Corner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D4B81-6941-8F4F-AD2B-2D3FA3EC4D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9" y="4539343"/>
            <a:ext cx="3091543" cy="2318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53678-00CF-E04E-8405-98F1EF909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2" y="391884"/>
            <a:ext cx="4386658" cy="1634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5EA26-315B-3C49-8B29-8489FE5C38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36" y="2383971"/>
            <a:ext cx="2276963" cy="17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3F43-CA03-2D47-8F2E-1CD3EE86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Now let’s hear from you….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BF713-4E66-E74C-AC7B-C075600DA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3368" y="2296091"/>
            <a:ext cx="3162300" cy="25654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BB14-26A7-0744-BB96-5C825059D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278" y="238862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952D84-D24E-1A41-BC84-3DFC09AE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89" y="1600201"/>
            <a:ext cx="6571751" cy="35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E597-1E83-8E4E-9F31-22651053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8273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MPCC Update…..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F052-7B41-D14B-9A4E-8DE6249E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751114"/>
            <a:ext cx="12181114" cy="59599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Social Enterprises:</a:t>
            </a:r>
          </a:p>
          <a:p>
            <a:r>
              <a:rPr lang="en-US" dirty="0">
                <a:solidFill>
                  <a:schemeClr val="tx1"/>
                </a:solidFill>
              </a:rPr>
              <a:t>Farmers Market every Saturday</a:t>
            </a:r>
          </a:p>
          <a:p>
            <a:r>
              <a:rPr lang="en-US" dirty="0">
                <a:solidFill>
                  <a:schemeClr val="tx1"/>
                </a:solidFill>
              </a:rPr>
              <a:t>Arts &amp; Crafts Market every 2 months</a:t>
            </a:r>
          </a:p>
          <a:p>
            <a:r>
              <a:rPr lang="en-US" dirty="0">
                <a:solidFill>
                  <a:schemeClr val="tx1"/>
                </a:solidFill>
              </a:rPr>
              <a:t>Front Room Café – Community Hub</a:t>
            </a:r>
          </a:p>
          <a:p>
            <a:r>
              <a:rPr lang="en-US" dirty="0">
                <a:solidFill>
                  <a:schemeClr val="tx1"/>
                </a:solidFill>
              </a:rPr>
              <a:t>Venue Hire – weddings, birthdays, funerals,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Pink Ribbon Public Meetings….</a:t>
            </a:r>
          </a:p>
          <a:p>
            <a:r>
              <a:rPr lang="en-US" dirty="0">
                <a:solidFill>
                  <a:schemeClr val="tx1"/>
                </a:solidFill>
              </a:rPr>
              <a:t>Classes – 50+ per week</a:t>
            </a:r>
          </a:p>
          <a:p>
            <a:r>
              <a:rPr lang="en-US" dirty="0">
                <a:solidFill>
                  <a:schemeClr val="tx1"/>
                </a:solidFill>
              </a:rPr>
              <a:t>Community Activities: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Mt Pleasant Singers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Stitch in Time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Playgroup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Soup &amp; Show *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Community Garden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Mt Pleasant Ukulele Band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Matariki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Estuary Festival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Ways to Wellness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*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Speakers Corner*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68AAD-14BB-8A45-B2EF-04938B82A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71277" y="721870"/>
            <a:ext cx="3097755" cy="232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6D3B4-7AFB-AA4A-A5D9-87AEBAAFB8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686" y="261342"/>
            <a:ext cx="3308500" cy="1861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FB1BD-AF6B-3643-8045-2B2AD93B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387" y="2496990"/>
            <a:ext cx="2411229" cy="1870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8D2EBF-A13F-DC44-B144-DE59070FF6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51" y="3780640"/>
            <a:ext cx="1977454" cy="2649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99E0E6-32C6-E34F-9565-A136A3FEDA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635" y="4576053"/>
            <a:ext cx="2472823" cy="18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1726-DE56-3E41-836A-E7E6170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Amazing Members and Volunteers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73D2CA-78B6-F342-A3FD-82766B2BE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681" y="2073977"/>
            <a:ext cx="3309861" cy="24823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283E4-5516-F544-87DD-1110DE250A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74" y="3946320"/>
            <a:ext cx="3049235" cy="2286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CF6C8-03F8-1942-9679-4BBBDBCD5C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59" y="1387928"/>
            <a:ext cx="3636131" cy="2727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B11286-EE4B-944C-AC42-BE099A30DA23}"/>
              </a:ext>
            </a:extLst>
          </p:cNvPr>
          <p:cNvSpPr txBox="1"/>
          <p:nvPr/>
        </p:nvSpPr>
        <p:spPr>
          <a:xfrm>
            <a:off x="1561206" y="2073977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264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5BA03-97B4-834B-8086-1B1E85590DD4}"/>
              </a:ext>
            </a:extLst>
          </p:cNvPr>
          <p:cNvSpPr txBox="1"/>
          <p:nvPr/>
        </p:nvSpPr>
        <p:spPr>
          <a:xfrm>
            <a:off x="5159829" y="525804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Average of 250 Volunteer Hours Per Month!!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499431D-D661-D04D-ACEE-BD7CE5F96C5A}"/>
              </a:ext>
            </a:extLst>
          </p:cNvPr>
          <p:cNvSpPr/>
          <p:nvPr/>
        </p:nvSpPr>
        <p:spPr>
          <a:xfrm>
            <a:off x="4586927" y="4898215"/>
            <a:ext cx="4429589" cy="1289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E29D95D-1A11-3244-A3D5-9F84AC382E6A}"/>
              </a:ext>
            </a:extLst>
          </p:cNvPr>
          <p:cNvSpPr/>
          <p:nvPr/>
        </p:nvSpPr>
        <p:spPr>
          <a:xfrm>
            <a:off x="1175657" y="1567543"/>
            <a:ext cx="2550912" cy="14208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E251-6AAF-A44C-B4D3-142C5034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2021 Survey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FA82-A9C2-6749-B632-F1D4204D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Last survey was conducted in 2018</a:t>
            </a:r>
          </a:p>
          <a:p>
            <a:r>
              <a:rPr lang="en-US" sz="2800" dirty="0"/>
              <a:t>Ran for the month of April 2021</a:t>
            </a:r>
          </a:p>
          <a:p>
            <a:r>
              <a:rPr lang="en-US" sz="2800" dirty="0"/>
              <a:t>108  respondents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0FA11-CE07-194C-9786-9B46EE31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3514062"/>
            <a:ext cx="4211989" cy="27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/var/folders/gr/0vmz8yb51gd2c1fpfqjxssfr0000gp/T/com.microsoft.Word/Content.MSO/87904AA0.tmp">
            <a:extLst>
              <a:ext uri="{FF2B5EF4-FFF2-40B4-BE49-F238E27FC236}">
                <a16:creationId xmlns:a16="http://schemas.microsoft.com/office/drawing/2014/main" id="{A4054137-720D-F64B-BEEF-331B4BE6897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6134" cy="477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/var/folders/gr/0vmz8yb51gd2c1fpfqjxssfr0000gp/T/com.microsoft.Word/Content.MSO/C2C29AE.tmp">
            <a:extLst>
              <a:ext uri="{FF2B5EF4-FFF2-40B4-BE49-F238E27FC236}">
                <a16:creationId xmlns:a16="http://schemas.microsoft.com/office/drawing/2014/main" id="{50FF03C7-426C-AA47-9BE0-789A671EE5A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1" y="3546181"/>
            <a:ext cx="6792685" cy="2985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73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var/folders/gr/0vmz8yb51gd2c1fpfqjxssfr0000gp/T/com.microsoft.Word/Content.MSO/ACDC9AAA.tmp">
            <a:extLst>
              <a:ext uri="{FF2B5EF4-FFF2-40B4-BE49-F238E27FC236}">
                <a16:creationId xmlns:a16="http://schemas.microsoft.com/office/drawing/2014/main" id="{92030B2B-258A-E542-9893-77093CBFF8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44" y="565264"/>
            <a:ext cx="10922923" cy="515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20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D532-A0B0-7A4B-BA18-56FFB5CB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2378"/>
            <a:ext cx="8596668" cy="6395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brings you to the </a:t>
            </a:r>
            <a:r>
              <a:rPr lang="en-US" dirty="0" err="1">
                <a:solidFill>
                  <a:schemeClr val="tx1"/>
                </a:solidFill>
              </a:rPr>
              <a:t>centre</a:t>
            </a:r>
            <a:r>
              <a:rPr lang="en-US" dirty="0">
                <a:solidFill>
                  <a:schemeClr val="tx1"/>
                </a:solidFill>
              </a:rPr>
              <a:t>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E60B-6F87-044C-A70C-A11A63AF7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087844"/>
            <a:ext cx="4184035" cy="4349360"/>
          </a:xfrm>
        </p:spPr>
        <p:txBody>
          <a:bodyPr>
            <a:normAutofit/>
          </a:bodyPr>
          <a:lstStyle/>
          <a:p>
            <a:r>
              <a:rPr lang="en-US" sz="2800" b="1" i="1" dirty="0"/>
              <a:t>Farmers Market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2AE7C-E75B-2941-B96C-D6BC5D1C0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891962"/>
            <a:ext cx="7102030" cy="5851738"/>
          </a:xfrm>
        </p:spPr>
        <p:txBody>
          <a:bodyPr/>
          <a:lstStyle/>
          <a:p>
            <a:r>
              <a:rPr lang="en-US" sz="2800" b="1" i="1" dirty="0"/>
              <a:t>Front Room Café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b="1" i="1" dirty="0"/>
              <a:t>Classes, Events, Community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4B419-9B07-6C48-B5B6-A3229E072B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469" y="424973"/>
            <a:ext cx="3178628" cy="2383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19530-5667-4845-88B8-61B3FCB62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59" y="4564110"/>
            <a:ext cx="2208874" cy="1656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D992B-258C-8B48-9145-415ACB6E0B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487" y="1535884"/>
            <a:ext cx="2302187" cy="1726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A93D9-4C05-004B-BEC9-E1E40ACB7A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77" y="4564111"/>
            <a:ext cx="2268010" cy="1700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B65363-C248-B741-8A34-7FBA381F41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8289" y="2044738"/>
            <a:ext cx="2450881" cy="18375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BB7A17-97AF-374B-BC3B-BF686CD305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661" y="4045769"/>
            <a:ext cx="2907436" cy="2018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A2C068-41D5-A442-859F-BE76EFFA8F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25" y="2287988"/>
            <a:ext cx="2338408" cy="1753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F6920-B384-0146-8C7E-2C785E5749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487" y="4411625"/>
            <a:ext cx="2952982" cy="22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6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A53FBD-4110-2643-82D3-778B4872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47" y="860612"/>
            <a:ext cx="8601135" cy="158675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NEW Activities would you like to see at MPCC?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3F103-CD4B-2E43-908E-992FA475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64" y="3061447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D3AD84-7177-4445-8021-04E2D2CC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Exercise Classes: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4B927-817C-4E43-A95F-01BC23A1D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Tai Chi **</a:t>
            </a:r>
          </a:p>
          <a:p>
            <a:r>
              <a:rPr lang="en-US" sz="2800" dirty="0">
                <a:solidFill>
                  <a:schemeClr val="tx1"/>
                </a:solidFill>
              </a:rPr>
              <a:t>Pilates **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Meditation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57EE1-05AE-B24D-B4E1-7BF6FBE76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29" y="276026"/>
            <a:ext cx="2467086" cy="2445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ABF60-CBE1-E346-A401-913C15A5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157" y="1219808"/>
            <a:ext cx="2857500" cy="284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7BB0B-B66A-FE4E-9BE1-FD0C9246D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385" y="3812128"/>
            <a:ext cx="3378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622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{5666D69D-2E22-0B4E-95DE-9CC2E61A6455}tf10001060</Template>
  <TotalTime>2737</TotalTime>
  <Words>439</Words>
  <Application>Microsoft Macintosh PowerPoint</Application>
  <PresentationFormat>Widescreen</PresentationFormat>
  <Paragraphs>117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MPCC Update…..</vt:lpstr>
      <vt:lpstr>Amazing Members and Volunteers</vt:lpstr>
      <vt:lpstr>2021 Survey …..</vt:lpstr>
      <vt:lpstr>PowerPoint Presentation</vt:lpstr>
      <vt:lpstr>PowerPoint Presentation</vt:lpstr>
      <vt:lpstr>What brings you to the centre? </vt:lpstr>
      <vt:lpstr>What NEW Activities would you like to see at MPCC?</vt:lpstr>
      <vt:lpstr>Exercise Classes:</vt:lpstr>
      <vt:lpstr>Language classes:</vt:lpstr>
      <vt:lpstr>Community Social Events</vt:lpstr>
      <vt:lpstr>PowerPoint Presentation</vt:lpstr>
      <vt:lpstr>Should we focus some of our efforts on  Estuary Education?           72 people responded to that question 58 people said YES – great idea!</vt:lpstr>
      <vt:lpstr>MPCC Current Plans…..</vt:lpstr>
      <vt:lpstr>PowerPoint Presentation</vt:lpstr>
      <vt:lpstr>Landscaping the Blue Room area</vt:lpstr>
      <vt:lpstr>PowerPoint Presentation</vt:lpstr>
      <vt:lpstr>Now let’s hear from you….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2021</dc:title>
  <dc:creator>rebekah mccullough</dc:creator>
  <cp:lastModifiedBy>rebekah mccullough</cp:lastModifiedBy>
  <cp:revision>33</cp:revision>
  <cp:lastPrinted>2021-07-27T02:40:58Z</cp:lastPrinted>
  <dcterms:created xsi:type="dcterms:W3CDTF">2021-07-22T03:14:55Z</dcterms:created>
  <dcterms:modified xsi:type="dcterms:W3CDTF">2021-07-27T03:13:09Z</dcterms:modified>
</cp:coreProperties>
</file>